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ubik Light"/>
      <p:regular r:id="rId23"/>
      <p:bold r:id="rId24"/>
      <p:italic r:id="rId25"/>
      <p:boldItalic r:id="rId26"/>
    </p:embeddedFont>
    <p:embeddedFont>
      <p:font typeface="Rubik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504">
          <p15:clr>
            <a:srgbClr val="A4A3A4"/>
          </p15:clr>
        </p15:guide>
        <p15:guide id="4" orient="horz" pos="1368">
          <p15:clr>
            <a:srgbClr val="A4A3A4"/>
          </p15:clr>
        </p15:guide>
      </p15:sldGuideLst>
    </p:ext>
    <p:ext uri="GoogleSlidesCustomDataVersion2">
      <go:slidesCustomData xmlns:go="http://customooxmlschemas.google.com/" r:id="rId31" roundtripDataSignature="AMtx7mgOWIWoNO5Wggpyi2pi+Z3Qr4pg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504"/>
        <p:guide pos="136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ubikLight-bold.fntdata"/><Relationship Id="rId23" Type="http://schemas.openxmlformats.org/officeDocument/2006/relationships/font" Target="fonts/Rubik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ubikLight-boldItalic.fntdata"/><Relationship Id="rId25" Type="http://schemas.openxmlformats.org/officeDocument/2006/relationships/font" Target="fonts/RubikLight-italic.fntdata"/><Relationship Id="rId28" Type="http://schemas.openxmlformats.org/officeDocument/2006/relationships/font" Target="fonts/Rubik-bold.fntdata"/><Relationship Id="rId27" Type="http://schemas.openxmlformats.org/officeDocument/2006/relationships/font" Target="fonts/Rubik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ubik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customschemas.google.com/relationships/presentationmetadata" Target="metadata"/><Relationship Id="rId30" Type="http://schemas.openxmlformats.org/officeDocument/2006/relationships/font" Target="fonts/Rubik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19"/>
          <p:cNvSpPr txBox="1"/>
          <p:nvPr/>
        </p:nvSpPr>
        <p:spPr>
          <a:xfrm>
            <a:off x="7059525" y="221975"/>
            <a:ext cx="19551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allwomen.tech</a:t>
            </a:r>
            <a:endParaRPr b="0" i="0" sz="8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4" name="Google Shape;1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5550" y="184875"/>
            <a:ext cx="297400" cy="29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9"/>
          <p:cNvSpPr txBox="1"/>
          <p:nvPr/>
        </p:nvSpPr>
        <p:spPr>
          <a:xfrm>
            <a:off x="7059525" y="221975"/>
            <a:ext cx="19551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allwomen.tech</a:t>
            </a:r>
            <a:endParaRPr b="0" i="0" sz="8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6" name="Google Shape;16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5550" y="184875"/>
            <a:ext cx="297400" cy="29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9"/>
          <p:cNvSpPr txBox="1"/>
          <p:nvPr/>
        </p:nvSpPr>
        <p:spPr>
          <a:xfrm>
            <a:off x="725700" y="221975"/>
            <a:ext cx="19551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P1 - DA_steps</a:t>
            </a:r>
            <a:endParaRPr b="0" i="0" sz="8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0" name="Google Shape;5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" name="Google Shape;45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" name="Google Shape;46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17.png"/><Relationship Id="rId5" Type="http://schemas.openxmlformats.org/officeDocument/2006/relationships/image" Target="../media/image23.png"/><Relationship Id="rId6" Type="http://schemas.openxmlformats.org/officeDocument/2006/relationships/image" Target="../media/image18.png"/><Relationship Id="rId7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medium.com/@yassine.hammar1/data-science-methodology-or-the-master-plan-to-succeed-your-ds-project-d21397cf52b2" TargetMode="External"/><Relationship Id="rId4" Type="http://schemas.openxmlformats.org/officeDocument/2006/relationships/hyperlink" Target="https://www.edureka.co/blog/data-science-projects/" TargetMode="External"/><Relationship Id="rId5" Type="http://schemas.openxmlformats.org/officeDocument/2006/relationships/hyperlink" Target="https://github.com/JostineHo/mememoji" TargetMode="External"/><Relationship Id="rId6" Type="http://schemas.openxmlformats.org/officeDocument/2006/relationships/hyperlink" Target="https://towardsdatascience.com/storytelling-for-data-scientists-317c2723aa31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quora.com/How-do-I-improve-my-SQL-skill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kaggle.com/datasets" TargetMode="External"/><Relationship Id="rId4" Type="http://schemas.openxmlformats.org/officeDocument/2006/relationships/hyperlink" Target="https://data.europa.eu/euodp/en/data/" TargetMode="External"/><Relationship Id="rId5" Type="http://schemas.openxmlformats.org/officeDocument/2006/relationships/hyperlink" Target="https://datasetsearch.research.google.com/" TargetMode="External"/><Relationship Id="rId6" Type="http://schemas.openxmlformats.org/officeDocument/2006/relationships/image" Target="../media/image7.png"/><Relationship Id="rId7" Type="http://schemas.openxmlformats.org/officeDocument/2006/relationships/image" Target="../media/image1.png"/><Relationship Id="rId8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" name="Google Shape;6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"/>
          <p:cNvSpPr/>
          <p:nvPr/>
        </p:nvSpPr>
        <p:spPr>
          <a:xfrm>
            <a:off x="4714926" y="3583800"/>
            <a:ext cx="3917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Data Analytics - Final Project</a:t>
            </a:r>
            <a:endParaRPr b="1" i="0" sz="1600" u="none" cap="none" strike="noStrik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E6B8AF"/>
                </a:solidFill>
                <a:latin typeface="Rubik"/>
                <a:ea typeface="Rubik"/>
                <a:cs typeface="Rubik"/>
                <a:sym typeface="Rubik"/>
              </a:rPr>
              <a:t>Project 1. Steps</a:t>
            </a:r>
            <a:endParaRPr b="0" i="0" sz="1400" u="none" cap="none" strike="noStrike">
              <a:solidFill>
                <a:srgbClr val="E6B8A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10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0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0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4" name="Google Shape;164;p10"/>
          <p:cNvSpPr txBox="1"/>
          <p:nvPr/>
        </p:nvSpPr>
        <p:spPr>
          <a:xfrm>
            <a:off x="0" y="1188275"/>
            <a:ext cx="6108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&lt; 3. Data understanding_ TOOLS 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5" name="Google Shape;165;p10"/>
          <p:cNvSpPr txBox="1"/>
          <p:nvPr/>
        </p:nvSpPr>
        <p:spPr>
          <a:xfrm>
            <a:off x="3224800" y="2070000"/>
            <a:ext cx="2693100" cy="19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&lt; Bivariate statistics &gt;</a:t>
            </a:r>
            <a:endParaRPr b="1" i="0" sz="15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* Bivariate analysis of the variables, to see variable are highly correlated which means they would be essentially redundant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6" name="Google Shape;166;p10"/>
          <p:cNvSpPr txBox="1"/>
          <p:nvPr/>
        </p:nvSpPr>
        <p:spPr>
          <a:xfrm>
            <a:off x="113703" y="2021425"/>
            <a:ext cx="2775900" cy="13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&lt; Univariate statistics &gt;</a:t>
            </a:r>
            <a:endParaRPr b="1" i="0" sz="15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* Univariate analysis of each variable, with some emphasis on the target variable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ubik Light"/>
              <a:buChar char="-"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Mean, median, max, min...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67" name="Google Shape;167;p10"/>
          <p:cNvSpPr txBox="1"/>
          <p:nvPr/>
        </p:nvSpPr>
        <p:spPr>
          <a:xfrm>
            <a:off x="6127500" y="2000700"/>
            <a:ext cx="2496600" cy="16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&lt; Histograms &gt;</a:t>
            </a:r>
            <a:endParaRPr b="1" i="0" sz="15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Used to understand the distribution of the variables.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168" name="Google Shape;168;p10"/>
          <p:cNvCxnSpPr/>
          <p:nvPr/>
        </p:nvCxnSpPr>
        <p:spPr>
          <a:xfrm>
            <a:off x="3015200" y="2020200"/>
            <a:ext cx="0" cy="2036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69" name="Google Shape;169;p10"/>
          <p:cNvCxnSpPr/>
          <p:nvPr/>
        </p:nvCxnSpPr>
        <p:spPr>
          <a:xfrm>
            <a:off x="5841575" y="1968350"/>
            <a:ext cx="0" cy="2036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170" name="Google Shape;17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0100" y="3925475"/>
            <a:ext cx="1322200" cy="9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92600" y="3924709"/>
            <a:ext cx="1322199" cy="988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85825" y="3827250"/>
            <a:ext cx="1484825" cy="949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1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1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81" name="Google Shape;181;p11"/>
          <p:cNvSpPr txBox="1"/>
          <p:nvPr/>
        </p:nvSpPr>
        <p:spPr>
          <a:xfrm>
            <a:off x="0" y="1188275"/>
            <a:ext cx="6108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&lt; 4. Data Preparation 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2" name="Google Shape;182;p11"/>
          <p:cNvSpPr txBox="1"/>
          <p:nvPr/>
        </p:nvSpPr>
        <p:spPr>
          <a:xfrm>
            <a:off x="363025" y="1936475"/>
            <a:ext cx="75243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This is an essential step which involves the preparation of the data : </a:t>
            </a:r>
            <a:r>
              <a:rPr b="1" i="0" lang="en" sz="14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DATA CLEANING </a:t>
            </a:r>
            <a:endParaRPr b="1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83" name="Google Shape;18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7175" y="2354100"/>
            <a:ext cx="4237368" cy="270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Google Shape;189;p12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2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2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92" name="Google Shape;192;p12"/>
          <p:cNvSpPr txBox="1"/>
          <p:nvPr/>
        </p:nvSpPr>
        <p:spPr>
          <a:xfrm>
            <a:off x="0" y="1188275"/>
            <a:ext cx="6108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&lt; 4. Data Preparation 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3" name="Google Shape;193;p12"/>
          <p:cNvSpPr txBox="1"/>
          <p:nvPr/>
        </p:nvSpPr>
        <p:spPr>
          <a:xfrm>
            <a:off x="336775" y="1964100"/>
            <a:ext cx="8076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This stage involves doing a little </a:t>
            </a:r>
            <a:r>
              <a:rPr b="1" i="0" lang="en" sz="15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Exploratory Data Analysis</a:t>
            </a:r>
            <a:r>
              <a:rPr b="0" i="0" lang="en" sz="15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 and thinking about how your data will fit into the model that you have. </a:t>
            </a:r>
            <a:endParaRPr b="0" i="0" sz="1500" u="none" cap="none" strike="noStrike">
              <a:solidFill>
                <a:schemeClr val="dk1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●"/>
            </a:pPr>
            <a:r>
              <a:rPr b="0" i="0" lang="en" sz="15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Is the data in data types that are compatible with the model?</a:t>
            </a:r>
            <a:endParaRPr b="0" i="0" sz="1500" u="none" cap="none" strike="noStrike">
              <a:solidFill>
                <a:schemeClr val="dk1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●"/>
            </a:pPr>
            <a:r>
              <a:rPr b="0" i="0" lang="en" sz="15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 Are there missing values or outliers? </a:t>
            </a:r>
            <a:endParaRPr b="0" i="0" sz="1500" u="none" cap="none" strike="noStrike">
              <a:solidFill>
                <a:schemeClr val="dk1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●"/>
            </a:pPr>
            <a:r>
              <a:rPr b="0" i="0" lang="en" sz="15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Are these naturally occurring discrepancies or errors that should be corrected before fitting the data into a model? </a:t>
            </a:r>
            <a:endParaRPr b="0" i="0" sz="1500" u="none" cap="none" strike="noStrike">
              <a:solidFill>
                <a:schemeClr val="dk1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●"/>
            </a:pPr>
            <a:r>
              <a:rPr b="0" i="0" lang="en" sz="15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Do you need to create dummy variables for categorical variables? </a:t>
            </a:r>
            <a:endParaRPr b="0" i="0" sz="1500" u="none" cap="none" strike="noStrike">
              <a:solidFill>
                <a:schemeClr val="dk1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●"/>
            </a:pPr>
            <a:r>
              <a:rPr b="0" i="0" lang="en" sz="15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Will you need all the variables in the data set are some dependent on each other?</a:t>
            </a:r>
            <a:endParaRPr b="0" i="0" sz="15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13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3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0" y="1188275"/>
            <a:ext cx="6108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&lt; 4. Data Preparation_ TOOLS 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4589275" y="2087975"/>
            <a:ext cx="2693100" cy="12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&lt; Drop Duplicates &gt;</a:t>
            </a:r>
            <a:endParaRPr b="1" i="0" sz="15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* Identify whether you have duplicated in your dataset and drop them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1478178" y="1937700"/>
            <a:ext cx="2775900" cy="13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&lt; Missing Values&gt;</a:t>
            </a:r>
            <a:endParaRPr b="1" i="0" sz="15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* Identify the missing values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* Assess whether they are important or not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* Drop them or replace them by the mean, median...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205" name="Google Shape;205;p13"/>
          <p:cNvCxnSpPr/>
          <p:nvPr/>
        </p:nvCxnSpPr>
        <p:spPr>
          <a:xfrm>
            <a:off x="4379675" y="1936475"/>
            <a:ext cx="0" cy="2036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206" name="Google Shape;20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7298" y="3920723"/>
            <a:ext cx="1653525" cy="102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65112" y="3806101"/>
            <a:ext cx="1455500" cy="98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14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4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4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16" name="Google Shape;216;p14"/>
          <p:cNvSpPr txBox="1"/>
          <p:nvPr/>
        </p:nvSpPr>
        <p:spPr>
          <a:xfrm>
            <a:off x="0" y="1188275"/>
            <a:ext cx="6108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&lt; 5. Story telling 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300150" y="1839664"/>
            <a:ext cx="7907100" cy="590100"/>
          </a:xfrm>
          <a:prstGeom prst="rect">
            <a:avLst/>
          </a:prstGeom>
          <a:solidFill>
            <a:srgbClr val="FFC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 commonly used framework to structure presentations is the Situation-Problem- Solution-Next Steps (SPSN) framework </a:t>
            </a:r>
            <a:endParaRPr b="1" i="0" sz="1500" u="none" cap="none" strike="noStrike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340550" y="2724150"/>
            <a:ext cx="7866600" cy="18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&lt;Situation&gt; </a:t>
            </a:r>
            <a:r>
              <a:rPr b="0" i="0" lang="en" sz="12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To start, describe the current state to your audience. What is the status quo you’re trying to change?</a:t>
            </a:r>
            <a:endParaRPr b="0" i="0" sz="12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&lt;Problem&gt;  </a:t>
            </a:r>
            <a:r>
              <a:rPr b="0" i="0" lang="en" sz="12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Next, picture the problem. What’s the issue with the situation? Wherein lies the pain you’re trying to solve?</a:t>
            </a:r>
            <a:endParaRPr b="0" i="0" sz="12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&lt;Solution&gt;</a:t>
            </a:r>
            <a:r>
              <a:rPr b="0" i="0" lang="en" sz="12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  Present the solution. How do you solve the problem? How do you cure the pain?</a:t>
            </a:r>
            <a:endParaRPr b="0" i="0" sz="12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&lt;Next Steps&gt;</a:t>
            </a:r>
            <a:r>
              <a:rPr b="0" i="0" lang="en" sz="12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 You convinced the audience. What are the next steps you need to take? Which actions need to be taken?</a:t>
            </a:r>
            <a:endParaRPr b="0" i="0" sz="12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15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15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5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27" name="Google Shape;227;p15"/>
          <p:cNvSpPr txBox="1"/>
          <p:nvPr/>
        </p:nvSpPr>
        <p:spPr>
          <a:xfrm>
            <a:off x="0" y="1188275"/>
            <a:ext cx="6108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&lt; 5. Story telling_TOOLS 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8" name="Google Shape;228;p15"/>
          <p:cNvSpPr txBox="1"/>
          <p:nvPr/>
        </p:nvSpPr>
        <p:spPr>
          <a:xfrm>
            <a:off x="5495175" y="1968350"/>
            <a:ext cx="2693100" cy="12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&lt;Data visualization tools &gt;</a:t>
            </a:r>
            <a:endParaRPr b="1" i="0" sz="15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* Tableau, QlikView, PowerBI...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29" name="Google Shape;229;p15"/>
          <p:cNvSpPr txBox="1"/>
          <p:nvPr/>
        </p:nvSpPr>
        <p:spPr>
          <a:xfrm>
            <a:off x="980301" y="2050788"/>
            <a:ext cx="2066400" cy="13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&lt; Python modules &gt;</a:t>
            </a:r>
            <a:endParaRPr b="1" i="0" sz="15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* Matplotlib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* Seaborn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* Plotly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*...</a:t>
            </a:r>
            <a:endParaRPr b="0" i="0" sz="15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230" name="Google Shape;230;p15"/>
          <p:cNvCxnSpPr/>
          <p:nvPr/>
        </p:nvCxnSpPr>
        <p:spPr>
          <a:xfrm>
            <a:off x="4371400" y="1968350"/>
            <a:ext cx="0" cy="2036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231" name="Google Shape;23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23050" y="3368050"/>
            <a:ext cx="3637351" cy="50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5550" y="3768650"/>
            <a:ext cx="1364525" cy="57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81937" y="4341225"/>
            <a:ext cx="1364525" cy="69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723025" y="3708600"/>
            <a:ext cx="2172323" cy="57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07998" y="3927773"/>
            <a:ext cx="1210317" cy="7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" name="Google Shape;241;p16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6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6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44" name="Google Shape;244;p16"/>
          <p:cNvSpPr txBox="1"/>
          <p:nvPr/>
        </p:nvSpPr>
        <p:spPr>
          <a:xfrm>
            <a:off x="0" y="1188275"/>
            <a:ext cx="6108000" cy="509400"/>
          </a:xfrm>
          <a:prstGeom prst="rect">
            <a:avLst/>
          </a:prstGeom>
          <a:solidFill>
            <a:srgbClr val="FF52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Some references</a:t>
            </a:r>
            <a:endParaRPr b="0" i="0" sz="1400" u="none" cap="none" strike="noStrik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5" name="Google Shape;245;p16"/>
          <p:cNvSpPr txBox="1"/>
          <p:nvPr/>
        </p:nvSpPr>
        <p:spPr>
          <a:xfrm>
            <a:off x="469225" y="1936475"/>
            <a:ext cx="79071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Data science methodology:</a:t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sng" cap="none" strike="noStrike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  <a:hlinkClick r:id="rId3"/>
              </a:rPr>
              <a:t>https://medium.com/@yassine.hammar1/data-science-methodology-or-the-master-plan-to-succeed-your-ds-project-d21397cf52b2</a:t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Data science projects:</a:t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  <a:hlinkClick r:id="rId4"/>
              </a:rPr>
              <a:t>https://www.edureka.co/blog/data-science-projects/</a:t>
            </a:r>
            <a:endParaRPr b="0" i="0" sz="1400" u="none" cap="none" strike="noStrike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Nice example of a DS project: </a:t>
            </a:r>
            <a:endParaRPr b="0" i="0" sz="1400" u="none" cap="none" strike="noStrike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  <a:hlinkClick r:id="rId5"/>
              </a:rPr>
              <a:t>https://github.com/JostineHo/mememoji</a:t>
            </a:r>
            <a:endParaRPr b="0" i="0" sz="1400" u="none" cap="none" strike="noStrike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Story telling: </a:t>
            </a:r>
            <a:r>
              <a:rPr b="0" i="0" lang="en" sz="1400" u="sng" cap="none" strike="noStrike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  <a:hlinkClick r:id="rId6"/>
              </a:rPr>
              <a:t>https://towardsdatascience.com/storytelling-for-data-scientists-317c2723aa31</a:t>
            </a:r>
            <a:endParaRPr b="0" i="0" sz="1400" u="none" cap="none" strike="noStrike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1" name="Google Shape;25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17"/>
          <p:cNvSpPr txBox="1"/>
          <p:nvPr/>
        </p:nvSpPr>
        <p:spPr>
          <a:xfrm>
            <a:off x="7059525" y="221975"/>
            <a:ext cx="19551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allwomen.tech</a:t>
            </a:r>
            <a:endParaRPr b="0" i="0" sz="8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53" name="Google Shape;253;p17"/>
          <p:cNvSpPr txBox="1"/>
          <p:nvPr/>
        </p:nvSpPr>
        <p:spPr>
          <a:xfrm>
            <a:off x="723900" y="2378175"/>
            <a:ext cx="3070800" cy="18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&lt; 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Thank you! Gracias! Merci!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3F3F3"/>
                </a:solidFill>
                <a:latin typeface="Rubik"/>
                <a:ea typeface="Rubik"/>
                <a:cs typeface="Rubik"/>
                <a:sym typeface="Rubik"/>
              </a:rPr>
              <a:t>hello@allwomen.tech</a:t>
            </a:r>
            <a:endParaRPr b="0" i="0" sz="1000" u="none" cap="none" strike="noStrike">
              <a:solidFill>
                <a:srgbClr val="F3F3F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allwomen.tech</a:t>
            </a:r>
            <a:endParaRPr b="0" i="0" sz="10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3F3F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&gt;</a:t>
            </a:r>
            <a:endParaRPr b="0" i="0" sz="1000" u="none" cap="none" strike="noStrike">
              <a:solidFill>
                <a:srgbClr val="F3F3F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2"/>
          <p:cNvCxnSpPr>
            <a:stCxn id="67" idx="3"/>
          </p:cNvCxnSpPr>
          <p:nvPr/>
        </p:nvCxnSpPr>
        <p:spPr>
          <a:xfrm>
            <a:off x="1449550" y="1943550"/>
            <a:ext cx="589800" cy="4875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" name="Google Shape;6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72" name="Google Shape;72;p2"/>
          <p:cNvPicPr preferRelativeResize="0"/>
          <p:nvPr/>
        </p:nvPicPr>
        <p:blipFill rotWithShape="1">
          <a:blip r:embed="rId3">
            <a:alphaModFix/>
          </a:blip>
          <a:srcRect b="0" l="5713" r="0" t="0"/>
          <a:stretch/>
        </p:blipFill>
        <p:spPr>
          <a:xfrm>
            <a:off x="1918774" y="972125"/>
            <a:ext cx="5813725" cy="38892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"/>
          <p:cNvSpPr/>
          <p:nvPr/>
        </p:nvSpPr>
        <p:spPr>
          <a:xfrm>
            <a:off x="271750" y="1715400"/>
            <a:ext cx="1177800" cy="456300"/>
          </a:xfrm>
          <a:prstGeom prst="roundRect">
            <a:avLst>
              <a:gd fmla="val 16667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Story Telling</a:t>
            </a:r>
            <a:endParaRPr b="0" i="0" sz="1200" u="none" cap="none" strike="noStrik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3" name="Google Shape;73;p2"/>
          <p:cNvSpPr txBox="1"/>
          <p:nvPr/>
        </p:nvSpPr>
        <p:spPr>
          <a:xfrm>
            <a:off x="742450" y="3880725"/>
            <a:ext cx="1177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5200"/>
                </a:solidFill>
                <a:latin typeface="Rubik"/>
                <a:ea typeface="Rubik"/>
                <a:cs typeface="Rubik"/>
                <a:sym typeface="Rubik"/>
              </a:rPr>
              <a:t>(notnecessary)</a:t>
            </a:r>
            <a:endParaRPr b="0" i="0" sz="1200" u="none" cap="none" strike="noStrike">
              <a:solidFill>
                <a:srgbClr val="FF52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4" name="Google Shape;74;p2"/>
          <p:cNvSpPr/>
          <p:nvPr/>
        </p:nvSpPr>
        <p:spPr>
          <a:xfrm>
            <a:off x="1844050" y="3305175"/>
            <a:ext cx="2593200" cy="1478700"/>
          </a:xfrm>
          <a:prstGeom prst="rect">
            <a:avLst/>
          </a:prstGeom>
          <a:noFill/>
          <a:ln cap="flat" cmpd="sng" w="28575">
            <a:solidFill>
              <a:srgbClr val="FF52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3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3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83" name="Google Shape;83;p3"/>
          <p:cNvSpPr txBox="1"/>
          <p:nvPr/>
        </p:nvSpPr>
        <p:spPr>
          <a:xfrm>
            <a:off x="427150" y="1795825"/>
            <a:ext cx="7781700" cy="12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To begin your data analytics project, you will need an </a:t>
            </a:r>
            <a:r>
              <a:rPr b="1" i="0" lang="en" sz="16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idea to work on</a:t>
            </a:r>
            <a:r>
              <a:rPr b="0" i="0" lang="en" sz="16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. To get started, brainstorm possible ideas that might interest you. During this process, go as wide and as crazy as you can, don’t censor yourself. Once you have a few ideas, you can narrow down to the most feasible/interesting idea.</a:t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84" name="Google Shape;8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2898" y="3297625"/>
            <a:ext cx="2609100" cy="15037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3"/>
          <p:cNvSpPr txBox="1"/>
          <p:nvPr/>
        </p:nvSpPr>
        <p:spPr>
          <a:xfrm>
            <a:off x="0" y="1188275"/>
            <a:ext cx="4572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&lt; 1. Brainstorm Data Project Ideas&gt;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4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4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4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94" name="Google Shape;94;p4"/>
          <p:cNvSpPr txBox="1"/>
          <p:nvPr/>
        </p:nvSpPr>
        <p:spPr>
          <a:xfrm>
            <a:off x="0" y="1188275"/>
            <a:ext cx="4572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&lt; 1. Brainstorm Data Project Ideas&gt;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" name="Google Shape;95;p4"/>
          <p:cNvSpPr txBox="1"/>
          <p:nvPr/>
        </p:nvSpPr>
        <p:spPr>
          <a:xfrm>
            <a:off x="104575" y="1968013"/>
            <a:ext cx="8786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749300" marR="0" rtl="0" algn="l">
              <a:lnSpc>
                <a:spcPct val="158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ubik"/>
              <a:buChar char="●"/>
            </a:pPr>
            <a:r>
              <a:rPr b="0" i="0" lang="en" sz="13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What excites you enough that you would enjoy working on the following weeks? What kind of data exists in that space? </a:t>
            </a:r>
            <a:endParaRPr b="0" i="0" sz="13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11150" lvl="0" marL="74930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ubik"/>
              <a:buChar char="●"/>
            </a:pPr>
            <a:r>
              <a:rPr b="0" i="0" lang="en" sz="13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Do you have any pain points associated with the products and services you use each day and could they be improved?</a:t>
            </a:r>
            <a:endParaRPr b="0" i="0" sz="13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11150" lvl="0" marL="74930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ubik"/>
              <a:buChar char="●"/>
            </a:pPr>
            <a:r>
              <a:rPr b="0" i="0" lang="en" sz="13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Where do you want to work? What kind of app would showcase your skills to your potential employer?</a:t>
            </a:r>
            <a:endParaRPr b="0" i="0" sz="13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11150" lvl="0" marL="74930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ubik"/>
              <a:buChar char="●"/>
            </a:pPr>
            <a:r>
              <a:rPr b="0" i="0" lang="en" sz="13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Are there products that you could design for social good?</a:t>
            </a:r>
            <a:endParaRPr b="0" i="0" sz="13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11150" lvl="0" marL="74930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ubik"/>
              <a:buChar char="●"/>
            </a:pPr>
            <a:r>
              <a:rPr b="0" i="0" lang="en" sz="13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What kind of tools would you like to learn/practice? What kind of projects could you work on that enable you to use these tools?</a:t>
            </a:r>
            <a:r>
              <a:rPr b="0" i="0" lang="en" sz="1300" u="none" cap="none" strike="noStrike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3"/>
              </a:rPr>
              <a:t> </a:t>
            </a:r>
            <a:endParaRPr b="0" i="0" sz="13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5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5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04" name="Google Shape;104;p5"/>
          <p:cNvSpPr txBox="1"/>
          <p:nvPr/>
        </p:nvSpPr>
        <p:spPr>
          <a:xfrm>
            <a:off x="0" y="1188275"/>
            <a:ext cx="67956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&lt; 2. Business understanding: from problem to approach&gt;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05" name="Google Shape;10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2800" y="3066675"/>
            <a:ext cx="4439949" cy="153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5"/>
          <p:cNvSpPr txBox="1"/>
          <p:nvPr/>
        </p:nvSpPr>
        <p:spPr>
          <a:xfrm>
            <a:off x="294300" y="1863000"/>
            <a:ext cx="79188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What’s the problem you’re trying to solve? 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What are the business needs you are trying to address?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 What are the objectives of the project? </a:t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6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6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6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15" name="Google Shape;115;p6"/>
          <p:cNvSpPr txBox="1"/>
          <p:nvPr/>
        </p:nvSpPr>
        <p:spPr>
          <a:xfrm>
            <a:off x="0" y="1188275"/>
            <a:ext cx="6108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&lt; 2. Business understanding: datasets 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" name="Google Shape;116;p6"/>
          <p:cNvSpPr txBox="1"/>
          <p:nvPr/>
        </p:nvSpPr>
        <p:spPr>
          <a:xfrm>
            <a:off x="294300" y="1863000"/>
            <a:ext cx="79188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Kaggle: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sng" cap="none" strike="noStrike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  <a:hlinkClick r:id="rId3"/>
              </a:rPr>
              <a:t>https://www.kaggle.com/datasets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EU Open Data portal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sng" cap="none" strike="noStrike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  <a:hlinkClick r:id="rId4"/>
              </a:rPr>
              <a:t>https://data.europa.eu/euodp/en/data/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Google Datasets search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sng" cap="none" strike="noStrike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  <a:hlinkClick r:id="rId5"/>
              </a:rPr>
              <a:t>https://datasetsearch.research.google.com/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17" name="Google Shape;117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17250" y="2884525"/>
            <a:ext cx="3100035" cy="85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617250" y="1871663"/>
            <a:ext cx="1819275" cy="60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74375" y="3906050"/>
            <a:ext cx="3100024" cy="66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7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7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7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28" name="Google Shape;128;p7"/>
          <p:cNvSpPr txBox="1"/>
          <p:nvPr/>
        </p:nvSpPr>
        <p:spPr>
          <a:xfrm>
            <a:off x="0" y="1188275"/>
            <a:ext cx="6108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&lt; 2. Business understanding: define your KPI’s 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9" name="Google Shape;129;p7"/>
          <p:cNvSpPr txBox="1"/>
          <p:nvPr/>
        </p:nvSpPr>
        <p:spPr>
          <a:xfrm>
            <a:off x="195550" y="1968350"/>
            <a:ext cx="30000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" sz="1350" u="none" cap="none" strike="noStrike">
                <a:solidFill>
                  <a:srgbClr val="333333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 Key Performance Indicator (KPI) </a:t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descr="Resultat d'imatges per a &quot;goal&quot;" id="130" name="Google Shape;13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3921" y="2571744"/>
            <a:ext cx="2771775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7"/>
          <p:cNvSpPr txBox="1"/>
          <p:nvPr/>
        </p:nvSpPr>
        <p:spPr>
          <a:xfrm>
            <a:off x="4119127" y="1848599"/>
            <a:ext cx="1671900" cy="1432500"/>
          </a:xfrm>
          <a:prstGeom prst="rect">
            <a:avLst/>
          </a:prstGeom>
          <a:solidFill>
            <a:srgbClr val="FF52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Time prediction</a:t>
            </a:r>
            <a:endParaRPr b="1" i="0" sz="1600" u="none" cap="none" strike="noStrike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From </a:t>
            </a:r>
            <a:r>
              <a:rPr b="1" i="0" lang="en" sz="9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sales </a:t>
            </a:r>
            <a:r>
              <a:rPr b="0" i="0" lang="en" sz="9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 and </a:t>
            </a:r>
            <a:r>
              <a:rPr b="1" i="0" lang="en" sz="9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stocks</a:t>
            </a:r>
            <a:r>
              <a:rPr b="0" i="0" lang="en" sz="9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 to 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preventive maintenance</a:t>
            </a:r>
            <a:endParaRPr b="1" i="0" sz="800" u="none" cap="none" strike="noStrike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descr="Resultat d'imatges per a &quot;future prediction&quot;" id="132" name="Google Shape;13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9127" y="3347919"/>
            <a:ext cx="3259899" cy="159480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7"/>
          <p:cNvSpPr txBox="1"/>
          <p:nvPr/>
        </p:nvSpPr>
        <p:spPr>
          <a:xfrm>
            <a:off x="5862462" y="1848599"/>
            <a:ext cx="1516500" cy="1432500"/>
          </a:xfrm>
          <a:prstGeom prst="rect">
            <a:avLst/>
          </a:prstGeom>
          <a:solidFill>
            <a:srgbClr val="DD7E6B"/>
          </a:solidFill>
          <a:ln cap="flat" cmpd="sng" w="9525">
            <a:solidFill>
              <a:srgbClr val="FF86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KPI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Prediction accuracy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34" name="Google Shape;134;p7"/>
          <p:cNvSpPr txBox="1"/>
          <p:nvPr/>
        </p:nvSpPr>
        <p:spPr>
          <a:xfrm rot="-5400000">
            <a:off x="2319575" y="3257275"/>
            <a:ext cx="3205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Most common KPI’s in tech industry</a:t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p8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8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8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43" name="Google Shape;143;p8"/>
          <p:cNvSpPr txBox="1"/>
          <p:nvPr/>
        </p:nvSpPr>
        <p:spPr>
          <a:xfrm>
            <a:off x="0" y="1188275"/>
            <a:ext cx="6108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&lt; 3. Data understanding 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4" name="Google Shape;144;p8"/>
          <p:cNvSpPr txBox="1"/>
          <p:nvPr/>
        </p:nvSpPr>
        <p:spPr>
          <a:xfrm>
            <a:off x="294300" y="1863000"/>
            <a:ext cx="79188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We need to collect the data and try to understand it, to see if it fits with the business problem that we have defined. </a:t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5" name="Google Shape;14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69325" y="2571750"/>
            <a:ext cx="3217401" cy="21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9"/>
          <p:cNvSpPr/>
          <p:nvPr/>
        </p:nvSpPr>
        <p:spPr>
          <a:xfrm>
            <a:off x="725700" y="683979"/>
            <a:ext cx="7056000" cy="265500"/>
          </a:xfrm>
          <a:prstGeom prst="rect">
            <a:avLst/>
          </a:prstGeom>
          <a:noFill/>
          <a:ln cap="flat" cmpd="sng" w="9525">
            <a:solidFill>
              <a:srgbClr val="3E5A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9"/>
          <p:cNvSpPr/>
          <p:nvPr/>
        </p:nvSpPr>
        <p:spPr>
          <a:xfrm>
            <a:off x="894771" y="652100"/>
            <a:ext cx="7056000" cy="265500"/>
          </a:xfrm>
          <a:prstGeom prst="rect">
            <a:avLst/>
          </a:prstGeom>
          <a:solidFill>
            <a:srgbClr val="3E5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9"/>
          <p:cNvSpPr txBox="1"/>
          <p:nvPr/>
        </p:nvSpPr>
        <p:spPr>
          <a:xfrm>
            <a:off x="1214125" y="652100"/>
            <a:ext cx="65676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3F3F3"/>
                </a:solidFill>
                <a:latin typeface="Rubik Light"/>
                <a:ea typeface="Rubik Light"/>
                <a:cs typeface="Rubik Light"/>
                <a:sym typeface="Rubik Light"/>
              </a:rPr>
              <a:t>Plan a Data Analytics Project</a:t>
            </a:r>
            <a:endParaRPr b="0" i="0" sz="2400" u="none" cap="none" strike="noStrike">
              <a:solidFill>
                <a:srgbClr val="F3F3F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54" name="Google Shape;154;p9"/>
          <p:cNvSpPr txBox="1"/>
          <p:nvPr/>
        </p:nvSpPr>
        <p:spPr>
          <a:xfrm>
            <a:off x="0" y="1188275"/>
            <a:ext cx="6108000" cy="5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&lt; 3. Data understanding &gt;</a:t>
            </a:r>
            <a:endParaRPr b="1" i="0" sz="14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5" name="Google Shape;155;p9"/>
          <p:cNvSpPr txBox="1"/>
          <p:nvPr/>
        </p:nvSpPr>
        <p:spPr>
          <a:xfrm>
            <a:off x="294300" y="1968350"/>
            <a:ext cx="79188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What kind of data is available to you? 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Is it stored in a database? 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How large is your data? 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Can it be stored and processed on your hard drive or will you need cloud services? 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Are the any confidentiality issues or NDAs involved if you are working in partnership with a company or organization?</a:t>
            </a:r>
            <a:endParaRPr b="0" i="0" sz="1600" u="none" cap="none" strike="noStrike">
              <a:solidFill>
                <a:srgbClr val="000000"/>
              </a:solidFill>
              <a:highlight>
                <a:srgbClr val="FFFFFF"/>
              </a:highlight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ubik"/>
                <a:ea typeface="Rubik"/>
                <a:cs typeface="Rubik"/>
                <a:sym typeface="Rubik"/>
              </a:rPr>
              <a:t> Can you find a new data set online that you could merge and increase your insights.</a:t>
            </a:r>
            <a:endParaRPr b="0" i="0" sz="1400" u="none" cap="none" strike="noStrik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